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8" r:id="rId2"/>
    <p:sldId id="264" r:id="rId3"/>
    <p:sldId id="285" r:id="rId4"/>
    <p:sldId id="265" r:id="rId5"/>
    <p:sldId id="294" r:id="rId6"/>
    <p:sldId id="287" r:id="rId7"/>
    <p:sldId id="288" r:id="rId8"/>
    <p:sldId id="268" r:id="rId9"/>
    <p:sldId id="289" r:id="rId10"/>
    <p:sldId id="299" r:id="rId11"/>
    <p:sldId id="290" r:id="rId12"/>
    <p:sldId id="291" r:id="rId13"/>
    <p:sldId id="292" r:id="rId14"/>
    <p:sldId id="293" r:id="rId15"/>
    <p:sldId id="308" r:id="rId16"/>
    <p:sldId id="309" r:id="rId17"/>
    <p:sldId id="310" r:id="rId18"/>
    <p:sldId id="312" r:id="rId19"/>
    <p:sldId id="311" r:id="rId20"/>
    <p:sldId id="300" r:id="rId21"/>
    <p:sldId id="271" r:id="rId22"/>
    <p:sldId id="313" r:id="rId23"/>
    <p:sldId id="314" r:id="rId24"/>
    <p:sldId id="303" r:id="rId25"/>
    <p:sldId id="304" r:id="rId26"/>
    <p:sldId id="305" r:id="rId27"/>
    <p:sldId id="306" r:id="rId28"/>
    <p:sldId id="307" r:id="rId29"/>
    <p:sldId id="295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31" autoAdjust="0"/>
  </p:normalViewPr>
  <p:slideViewPr>
    <p:cSldViewPr>
      <p:cViewPr varScale="1">
        <p:scale>
          <a:sx n="66" d="100"/>
          <a:sy n="66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C7E0F-41C0-4AFD-B7EE-A21276663DE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B25CF-47A9-42D6-99D4-A952532FD05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B25CF-47A9-42D6-99D4-A952532FD05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D84F-D78E-4B46-8BCF-E48D5E577D2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2DC-6108-4C0D-9E56-B3591335843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D84F-D78E-4B46-8BCF-E48D5E577D2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2DC-6108-4C0D-9E56-B3591335843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D84F-D78E-4B46-8BCF-E48D5E577D2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2DC-6108-4C0D-9E56-B3591335843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D84F-D78E-4B46-8BCF-E48D5E577D2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2DC-6108-4C0D-9E56-B3591335843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D84F-D78E-4B46-8BCF-E48D5E577D2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2DC-6108-4C0D-9E56-B3591335843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D84F-D78E-4B46-8BCF-E48D5E577D2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2DC-6108-4C0D-9E56-B3591335843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D84F-D78E-4B46-8BCF-E48D5E577D2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2DC-6108-4C0D-9E56-B3591335843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D84F-D78E-4B46-8BCF-E48D5E577D2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2DC-6108-4C0D-9E56-B3591335843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D84F-D78E-4B46-8BCF-E48D5E577D2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2DC-6108-4C0D-9E56-B3591335843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D84F-D78E-4B46-8BCF-E48D5E577D2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2DC-6108-4C0D-9E56-B3591335843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D84F-D78E-4B46-8BCF-E48D5E577D2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2DC-6108-4C0D-9E56-B3591335843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FD84F-D78E-4B46-8BCF-E48D5E577D2E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B82DC-6108-4C0D-9E56-B3591335843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edu.cap.ru/home/4476/bnrs/bezopasnos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776917"/>
            <a:ext cx="4214842" cy="5081083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0" y="428604"/>
            <a:ext cx="8886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Безпека дітей  в Інтернеті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lesechko.files.wordpress.com/2011/03/d184d0bed182d0be-d0b4d196d182d0b8-d196-d0bfd0b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0"/>
            <a:ext cx="5834104" cy="437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http://konus.org.ua/wp-content/uploads/2011/11/%D0%B4%D1%96%D1%82%D0%B8-%D1%82%D0%B0-%D1%96%D0%BD%D1%82%D0%B5%D1%80%D0%BD%D0%B5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95679"/>
            <a:ext cx="4572032" cy="440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ЧИМ ЗАЙМАЮТЬСЯ НАШІ ДІТИ В ІНТЕРНЕТІ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00034" y="1500175"/>
            <a:ext cx="77867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Виявилося, що: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4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142976" y="2428868"/>
            <a:ext cx="742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Скільки тобі було років, коли ти почав користуватись Інтернетом?</a:t>
            </a:r>
            <a:r>
              <a:rPr lang="uk-UA" sz="3600" dirty="0" smtClean="0">
                <a:solidFill>
                  <a:srgbClr val="002060"/>
                </a:solidFill>
              </a:rPr>
              <a:t> 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500166" y="4071942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д</a:t>
            </a:r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о 8 </a:t>
            </a:r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років –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19.7%</a:t>
            </a:r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8-10 років –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42.1%</a:t>
            </a:r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11-15 років –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32.8%</a:t>
            </a:r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16</a:t>
            </a:r>
            <a:r>
              <a:rPr lang="en-US" sz="36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років </a:t>
            </a:r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-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18.9%</a:t>
            </a:r>
            <a:endParaRPr lang="ru-RU" sz="3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57290" y="2071678"/>
            <a:ext cx="592935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600" b="1" dirty="0" err="1" smtClean="0">
                <a:solidFill>
                  <a:srgbClr val="002060"/>
                </a:solidFill>
                <a:latin typeface="Constantia" pitchFamily="18" charset="0"/>
              </a:rPr>
              <a:t>Вдома-</a:t>
            </a:r>
            <a:r>
              <a:rPr lang="uk-UA" sz="3600" b="1" dirty="0" smtClean="0">
                <a:latin typeface="Constantia" pitchFamily="18" charset="0"/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59.9%</a:t>
            </a:r>
            <a:endParaRPr lang="en-US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В </a:t>
            </a:r>
            <a:r>
              <a:rPr lang="uk-UA" sz="3600" b="1" dirty="0" err="1" smtClean="0">
                <a:solidFill>
                  <a:srgbClr val="002060"/>
                </a:solidFill>
                <a:latin typeface="Constantia" pitchFamily="18" charset="0"/>
              </a:rPr>
              <a:t>школі-</a:t>
            </a:r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12.5%</a:t>
            </a:r>
            <a:endParaRPr lang="en-US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В </a:t>
            </a:r>
            <a:r>
              <a:rPr lang="uk-UA" sz="3600" b="1" dirty="0" err="1" smtClean="0">
                <a:solidFill>
                  <a:srgbClr val="002060"/>
                </a:solidFill>
                <a:latin typeface="Constantia" pitchFamily="18" charset="0"/>
              </a:rPr>
              <a:t>Інтернет-клубі</a:t>
            </a:r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3600" b="1" dirty="0" smtClean="0">
                <a:latin typeface="Constantia" pitchFamily="18" charset="0"/>
              </a:rPr>
              <a:t>-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6.9%</a:t>
            </a:r>
            <a:endParaRPr lang="en-US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У </a:t>
            </a:r>
            <a:r>
              <a:rPr lang="uk-UA" sz="3600" b="1" dirty="0" err="1" smtClean="0">
                <a:solidFill>
                  <a:srgbClr val="002060"/>
                </a:solidFill>
                <a:latin typeface="Constantia" pitchFamily="18" charset="0"/>
              </a:rPr>
              <a:t>друзів-</a:t>
            </a:r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15.7%</a:t>
            </a:r>
            <a:endParaRPr lang="ru-RU" sz="3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00034" y="21429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Де відбулося твоє перше знайомство з Інтернетом?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85852" y="2000240"/>
            <a:ext cx="635798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Менше години </a:t>
            </a:r>
            <a:r>
              <a:rPr lang="uk-UA" sz="3600" b="1" dirty="0" smtClean="0">
                <a:latin typeface="Constantia" pitchFamily="18" charset="0"/>
              </a:rPr>
              <a:t>–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6.2%</a:t>
            </a:r>
            <a:endParaRPr lang="en-US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1-3 години </a:t>
            </a:r>
            <a:r>
              <a:rPr lang="uk-UA" sz="3600" b="1" dirty="0" smtClean="0">
                <a:latin typeface="Constantia" pitchFamily="18" charset="0"/>
              </a:rPr>
              <a:t>–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39.8%</a:t>
            </a:r>
            <a:endParaRPr lang="en-US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4-5</a:t>
            </a:r>
            <a:r>
              <a:rPr lang="en-US" sz="36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 годин </a:t>
            </a:r>
            <a:r>
              <a:rPr lang="uk-UA" sz="3600" b="1" dirty="0" smtClean="0">
                <a:latin typeface="Constantia" pitchFamily="18" charset="0"/>
              </a:rPr>
              <a:t>–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21.6%</a:t>
            </a:r>
            <a:endParaRPr lang="en-US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Більше 5 годин </a:t>
            </a:r>
            <a:r>
              <a:rPr lang="uk-UA" sz="3600" b="1" dirty="0" smtClean="0">
                <a:latin typeface="Constantia" pitchFamily="18" charset="0"/>
              </a:rPr>
              <a:t>–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15.9%</a:t>
            </a:r>
            <a:endParaRPr lang="ru-RU" sz="3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00034" y="500042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Скільки часу ти проводиш в Інтернеті?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85918" y="1928802"/>
            <a:ext cx="51435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Так </a:t>
            </a:r>
            <a:r>
              <a:rPr lang="uk-UA" sz="3600" b="1" dirty="0" smtClean="0">
                <a:latin typeface="Constantia" pitchFamily="18" charset="0"/>
              </a:rPr>
              <a:t>–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15.2%</a:t>
            </a:r>
            <a:endParaRPr lang="en-US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Ні</a:t>
            </a:r>
            <a:r>
              <a:rPr lang="uk-UA" sz="3600" b="1" dirty="0" smtClean="0">
                <a:latin typeface="Constantia" pitchFamily="18" charset="0"/>
              </a:rPr>
              <a:t> –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49.9%</a:t>
            </a:r>
            <a:endParaRPr lang="en-US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uk-UA" sz="3600" b="1" dirty="0" smtClean="0">
                <a:solidFill>
                  <a:srgbClr val="002060"/>
                </a:solidFill>
                <a:latin typeface="Constantia" pitchFamily="18" charset="0"/>
              </a:rPr>
              <a:t>Інколи</a:t>
            </a:r>
            <a:r>
              <a:rPr lang="uk-UA" sz="3600" b="1" dirty="0" smtClean="0">
                <a:latin typeface="Constantia" pitchFamily="18" charset="0"/>
              </a:rPr>
              <a:t> –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37.2%</a:t>
            </a:r>
            <a:endParaRPr lang="ru-RU" sz="3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57224" y="428604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Чи контролюють батьки твій час роботи за комп’ютером?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00034" y="21429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Чи знають батьки з ким ти спілкуєшся в Інтернеті?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57356" y="1857364"/>
            <a:ext cx="50720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600" b="1" dirty="0" smtClean="0">
                <a:latin typeface="Constantia" pitchFamily="18" charset="0"/>
              </a:rPr>
              <a:t>Так –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28.5%</a:t>
            </a:r>
            <a:endParaRPr lang="en-US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3600" b="1" dirty="0" smtClean="0">
              <a:latin typeface="Constantia" pitchFamily="18" charset="0"/>
            </a:endParaRPr>
          </a:p>
          <a:p>
            <a:r>
              <a:rPr lang="uk-UA" sz="3600" b="1" dirty="0" smtClean="0">
                <a:latin typeface="Constantia" pitchFamily="18" charset="0"/>
              </a:rPr>
              <a:t> Ні –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38.7% </a:t>
            </a:r>
            <a:endParaRPr lang="en-US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3600" b="1" dirty="0" smtClean="0">
              <a:latin typeface="Constantia" pitchFamily="18" charset="0"/>
            </a:endParaRPr>
          </a:p>
          <a:p>
            <a:r>
              <a:rPr lang="uk-UA" sz="3600" b="1" dirty="0" smtClean="0">
                <a:latin typeface="Constantia" pitchFamily="18" charset="0"/>
              </a:rPr>
              <a:t> Не про всіх –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31.2%</a:t>
            </a:r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00034" y="21429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Скільки часу ти проводиш з друзями на вулиці?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57356" y="1857364"/>
            <a:ext cx="578647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600" b="1" dirty="0" smtClean="0">
                <a:latin typeface="Constantia" pitchFamily="18" charset="0"/>
              </a:rPr>
              <a:t>Менше години -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40.9%</a:t>
            </a:r>
          </a:p>
          <a:p>
            <a:endParaRPr lang="ru-RU" sz="3600" b="1" dirty="0" smtClean="0">
              <a:latin typeface="Constantia" pitchFamily="18" charset="0"/>
            </a:endParaRPr>
          </a:p>
          <a:p>
            <a:r>
              <a:rPr lang="uk-UA" sz="3600" b="1" dirty="0" smtClean="0">
                <a:latin typeface="Constantia" pitchFamily="18" charset="0"/>
              </a:rPr>
              <a:t>1-3 години –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32.8%</a:t>
            </a:r>
          </a:p>
          <a:p>
            <a:endParaRPr lang="ru-RU" sz="3600" b="1" dirty="0" smtClean="0">
              <a:latin typeface="Constantia" pitchFamily="18" charset="0"/>
            </a:endParaRPr>
          </a:p>
          <a:p>
            <a:r>
              <a:rPr lang="uk-UA" sz="3600" b="1" dirty="0" smtClean="0">
                <a:latin typeface="Constantia" pitchFamily="18" charset="0"/>
              </a:rPr>
              <a:t>4-5 </a:t>
            </a:r>
            <a:r>
              <a:rPr lang="uk-UA" sz="3600" b="1" dirty="0" err="1" smtClean="0">
                <a:latin typeface="Constantia" pitchFamily="18" charset="0"/>
              </a:rPr>
              <a:t>годин–</a:t>
            </a:r>
            <a:r>
              <a:rPr lang="uk-UA" sz="3600" b="1" dirty="0" smtClean="0">
                <a:latin typeface="Constantia" pitchFamily="18" charset="0"/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6.2%</a:t>
            </a:r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00034" y="21429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Чи </a:t>
            </a:r>
            <a:r>
              <a:rPr lang="uk-UA" sz="3600" b="1" dirty="0" smtClean="0">
                <a:solidFill>
                  <a:srgbClr val="002060"/>
                </a:solidFill>
              </a:rPr>
              <a:t>викладаєш </a:t>
            </a:r>
            <a:r>
              <a:rPr lang="uk-UA" sz="3600" b="1" dirty="0" smtClean="0">
                <a:solidFill>
                  <a:srgbClr val="002060"/>
                </a:solidFill>
              </a:rPr>
              <a:t>ти свої особисті дані в Інтернет?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57356" y="1857364"/>
            <a:ext cx="50720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600" b="1" dirty="0" smtClean="0">
                <a:latin typeface="Constantia" pitchFamily="18" charset="0"/>
              </a:rPr>
              <a:t>Так –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45.6%</a:t>
            </a:r>
          </a:p>
          <a:p>
            <a:endParaRPr lang="ru-RU" sz="3600" b="1" dirty="0" smtClean="0">
              <a:latin typeface="Constantia" pitchFamily="18" charset="0"/>
            </a:endParaRPr>
          </a:p>
          <a:p>
            <a:r>
              <a:rPr lang="uk-UA" sz="3600" b="1" dirty="0" smtClean="0">
                <a:latin typeface="Constantia" pitchFamily="18" charset="0"/>
              </a:rPr>
              <a:t> Ні –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14.2%</a:t>
            </a:r>
          </a:p>
          <a:p>
            <a:endParaRPr lang="ru-RU" sz="3600" b="1" dirty="0" smtClean="0">
              <a:latin typeface="Constantia" pitchFamily="18" charset="0"/>
            </a:endParaRPr>
          </a:p>
          <a:p>
            <a:r>
              <a:rPr lang="uk-UA" sz="3600" b="1" dirty="0" smtClean="0">
                <a:latin typeface="Constantia" pitchFamily="18" charset="0"/>
              </a:rPr>
              <a:t> Інколи –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41.1%</a:t>
            </a:r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42910" y="57148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Чи знайомився ти  особисто чи твої рідні  через Інтернет?	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7356" y="1500174"/>
            <a:ext cx="47149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sz="3600" dirty="0" smtClean="0">
              <a:latin typeface="Constantia" pitchFamily="18" charset="0"/>
            </a:endParaRPr>
          </a:p>
          <a:p>
            <a:r>
              <a:rPr lang="uk-UA" sz="3600" b="1" dirty="0" err="1" smtClean="0">
                <a:latin typeface="Constantia" pitchFamily="18" charset="0"/>
              </a:rPr>
              <a:t>Так-</a:t>
            </a:r>
            <a:r>
              <a:rPr lang="uk-UA" sz="3600" b="1" dirty="0" smtClean="0">
                <a:latin typeface="Constantia" pitchFamily="18" charset="0"/>
              </a:rPr>
              <a:t> 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33.8%</a:t>
            </a:r>
          </a:p>
          <a:p>
            <a:endParaRPr lang="ru-RU" sz="3600" b="1" dirty="0" smtClean="0">
              <a:latin typeface="Constantia" pitchFamily="18" charset="0"/>
            </a:endParaRPr>
          </a:p>
          <a:p>
            <a:r>
              <a:rPr lang="uk-UA" sz="3600" b="1" dirty="0" smtClean="0">
                <a:latin typeface="Constantia" pitchFamily="18" charset="0"/>
              </a:rPr>
              <a:t> Ні – </a:t>
            </a: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44.4%</a:t>
            </a:r>
          </a:p>
          <a:p>
            <a:endParaRPr lang="uk-UA" sz="3600" dirty="0" smtClean="0">
              <a:latin typeface="Constantia" pitchFamily="18" charset="0"/>
            </a:endParaRPr>
          </a:p>
          <a:p>
            <a:endParaRPr lang="ru-RU" sz="3600" dirty="0" smtClean="0">
              <a:latin typeface="Constantia" pitchFamily="18" charset="0"/>
            </a:endParaRPr>
          </a:p>
          <a:p>
            <a:endParaRPr lang="ru-RU" sz="3600" dirty="0" smtClean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3600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00034" y="21429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Для чого ти використовуєш Інтернет?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4282" y="1357298"/>
            <a:ext cx="85725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sz="3200" b="1" dirty="0" smtClean="0">
              <a:latin typeface="Constantia" pitchFamily="18" charset="0"/>
            </a:endParaRPr>
          </a:p>
          <a:p>
            <a:r>
              <a:rPr lang="uk-UA" sz="3200" b="1" dirty="0" smtClean="0">
                <a:latin typeface="Constantia" pitchFamily="18" charset="0"/>
              </a:rPr>
              <a:t>Для спілкування в </a:t>
            </a:r>
            <a:r>
              <a:rPr lang="uk-UA" sz="3200" b="1" dirty="0" err="1" smtClean="0">
                <a:latin typeface="Constantia" pitchFamily="18" charset="0"/>
              </a:rPr>
              <a:t>соцмережах</a:t>
            </a:r>
            <a:r>
              <a:rPr lang="uk-UA" sz="3200" b="1" dirty="0" smtClean="0">
                <a:latin typeface="Constantia" pitchFamily="18" charset="0"/>
              </a:rPr>
              <a:t> – </a:t>
            </a:r>
            <a:r>
              <a:rPr lang="uk-UA" sz="3200" b="1" dirty="0" smtClean="0">
                <a:solidFill>
                  <a:srgbClr val="C00000"/>
                </a:solidFill>
                <a:latin typeface="Constantia" pitchFamily="18" charset="0"/>
              </a:rPr>
              <a:t>76.7%</a:t>
            </a:r>
          </a:p>
          <a:p>
            <a:endParaRPr lang="ru-RU" sz="3200" b="1" dirty="0" smtClean="0">
              <a:latin typeface="Constantia" pitchFamily="18" charset="0"/>
            </a:endParaRPr>
          </a:p>
          <a:p>
            <a:r>
              <a:rPr lang="uk-UA" sz="3200" b="1" dirty="0" smtClean="0">
                <a:latin typeface="Constantia" pitchFamily="18" charset="0"/>
              </a:rPr>
              <a:t>Для виконання домашніх завдань –  </a:t>
            </a:r>
            <a:r>
              <a:rPr lang="uk-UA" sz="3200" b="1" dirty="0" smtClean="0">
                <a:solidFill>
                  <a:srgbClr val="C00000"/>
                </a:solidFill>
                <a:latin typeface="Constantia" pitchFamily="18" charset="0"/>
              </a:rPr>
              <a:t>37.7%</a:t>
            </a:r>
          </a:p>
          <a:p>
            <a:endParaRPr lang="ru-RU" sz="3200" b="1" dirty="0" smtClean="0">
              <a:latin typeface="Constantia" pitchFamily="18" charset="0"/>
            </a:endParaRPr>
          </a:p>
          <a:p>
            <a:r>
              <a:rPr lang="uk-UA" sz="3200" b="1" dirty="0" smtClean="0">
                <a:latin typeface="Constantia" pitchFamily="18" charset="0"/>
              </a:rPr>
              <a:t>Для он-лайн ігор – </a:t>
            </a:r>
            <a:r>
              <a:rPr lang="uk-UA" sz="3200" b="1" dirty="0" smtClean="0">
                <a:solidFill>
                  <a:srgbClr val="C00000"/>
                </a:solidFill>
                <a:latin typeface="Constantia" pitchFamily="18" charset="0"/>
              </a:rPr>
              <a:t>27.5%</a:t>
            </a:r>
            <a:endParaRPr lang="ru-RU" sz="32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32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39092" t="27539" r="30912" b="66971"/>
          <a:stretch>
            <a:fillRect/>
          </a:stretch>
        </p:blipFill>
        <p:spPr bwMode="auto">
          <a:xfrm>
            <a:off x="2214546" y="357166"/>
            <a:ext cx="4684292" cy="6429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7224" y="1357298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1,8 млрд. людей у світі підключені до Мережі Інтернет. Щороку зростає кількість користувачів, серед яких дедалі більше дітей і підлітків. </a:t>
            </a:r>
            <a:endParaRPr lang="ru-RU" sz="3600" dirty="0"/>
          </a:p>
        </p:txBody>
      </p:sp>
      <p:pic>
        <p:nvPicPr>
          <p:cNvPr id="28674" name="Picture 2" descr="http://image.zn.ua/media/images/original/Oct2013/74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786190"/>
            <a:ext cx="4214842" cy="28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svit24.net/images/stories/articles/2012/Zdorovie/11-2012/09/podrostki-v-interne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478279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кутник 2"/>
          <p:cNvSpPr/>
          <p:nvPr/>
        </p:nvSpPr>
        <p:spPr>
          <a:xfrm>
            <a:off x="857224" y="5286388"/>
            <a:ext cx="8286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</a:rPr>
              <a:t>YouTube</a:t>
            </a:r>
            <a:r>
              <a:rPr lang="uk-UA" sz="3200" b="1" dirty="0" smtClean="0">
                <a:solidFill>
                  <a:schemeClr val="tx2"/>
                </a:solidFill>
              </a:rPr>
              <a:t>, </a:t>
            </a:r>
            <a:r>
              <a:rPr lang="ru-RU" sz="3200" b="1" dirty="0" err="1" smtClean="0">
                <a:solidFill>
                  <a:schemeClr val="tx2"/>
                </a:solidFill>
              </a:rPr>
              <a:t>Google</a:t>
            </a:r>
            <a:r>
              <a:rPr lang="uk-UA" sz="3200" b="1" dirty="0" smtClean="0">
                <a:solidFill>
                  <a:schemeClr val="tx2"/>
                </a:solidFill>
              </a:rPr>
              <a:t>, </a:t>
            </a:r>
            <a:r>
              <a:rPr lang="ru-RU" sz="3200" b="1" dirty="0" err="1" smtClean="0">
                <a:solidFill>
                  <a:schemeClr val="tx2"/>
                </a:solidFill>
              </a:rPr>
              <a:t>Facebook</a:t>
            </a:r>
            <a:r>
              <a:rPr lang="uk-UA" sz="3200" b="1" dirty="0" smtClean="0">
                <a:solidFill>
                  <a:schemeClr val="tx2"/>
                </a:solidFill>
              </a:rPr>
              <a:t>, </a:t>
            </a:r>
            <a:r>
              <a:rPr lang="ru-RU" sz="3200" b="1" dirty="0" err="1" smtClean="0">
                <a:solidFill>
                  <a:schemeClr val="tx2"/>
                </a:solidFill>
              </a:rPr>
              <a:t>Wikipedia</a:t>
            </a:r>
            <a:r>
              <a:rPr lang="uk-UA" sz="3200" b="1" dirty="0" smtClean="0">
                <a:solidFill>
                  <a:schemeClr val="tx2"/>
                </a:solidFill>
              </a:rPr>
              <a:t>,  а також </a:t>
            </a:r>
            <a:r>
              <a:rPr lang="uk-UA" sz="3200" b="1" dirty="0" err="1" smtClean="0">
                <a:solidFill>
                  <a:schemeClr val="tx2"/>
                </a:solidFill>
              </a:rPr>
              <a:t>фан-сайти</a:t>
            </a:r>
            <a:r>
              <a:rPr lang="uk-UA" sz="3200" b="1" dirty="0" smtClean="0">
                <a:solidFill>
                  <a:schemeClr val="tx2"/>
                </a:solidFill>
              </a:rPr>
              <a:t>.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8310" t="46875" r="10644" b="22851"/>
          <a:stretch>
            <a:fillRect/>
          </a:stretch>
        </p:blipFill>
        <p:spPr bwMode="auto">
          <a:xfrm>
            <a:off x="214282" y="571480"/>
            <a:ext cx="871543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кутник 4"/>
          <p:cNvSpPr/>
          <p:nvPr/>
        </p:nvSpPr>
        <p:spPr>
          <a:xfrm>
            <a:off x="500034" y="4429132"/>
            <a:ext cx="8286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</a:rPr>
              <a:t>Діти не можуть реально оцінювати рівень достовірності й безпеки інформації, що містить </a:t>
            </a:r>
            <a:r>
              <a:rPr lang="uk-UA" sz="3200" b="1" dirty="0" err="1" smtClean="0">
                <a:solidFill>
                  <a:schemeClr val="tx2"/>
                </a:solidFill>
              </a:rPr>
              <a:t>Інтернет-простір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00034" y="142852"/>
            <a:ext cx="800105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ВАШІЙ ДИТИНІ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 11 ДО 14 РОКІВ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71612"/>
            <a:ext cx="89297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</a:rPr>
              <a:t>Діти 11-14 років потребують контролю батьків, але вже виявляють самостійність, тому дуже важливо навчити їх комп’ютерній грамотності та правилам безпечної роботи в мережі, оскільки вони можуть входити в Інтернет у школі, </a:t>
            </a:r>
            <a:r>
              <a:rPr lang="uk-UA" sz="3200" b="1" dirty="0" err="1" smtClean="0">
                <a:solidFill>
                  <a:schemeClr val="tx2"/>
                </a:solidFill>
              </a:rPr>
              <a:t>інтернет-кафе</a:t>
            </a:r>
            <a:r>
              <a:rPr lang="uk-UA" sz="3200" b="1" dirty="0" smtClean="0">
                <a:solidFill>
                  <a:schemeClr val="tx2"/>
                </a:solidFill>
              </a:rPr>
              <a:t> чи в товаришів, де зовнішній контроль дитини відсутній. Необхідно розвивати внутрішній контроль дитини і привчати її до відповідальної поведінки в мережі Інтернет з метою особистої безпеки.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000100" y="285728"/>
            <a:ext cx="685804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ВАШІЙ ДИТИНІ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 15 ДО 18 РОКІВ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000240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</a:rPr>
              <a:t>Підлітки 15-18 років технічно освічені та добре орієнтується в Інтернеті. Незважаючи на самостійність і незалежність, вони все ж потребують нагадування про необхідність дотримання правил поведінки в Мережі та заходи безпеки.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 l="36607" t="31251" r="38367" b="59961"/>
          <a:stretch>
            <a:fillRect/>
          </a:stretch>
        </p:blipFill>
        <p:spPr bwMode="auto">
          <a:xfrm>
            <a:off x="1214414" y="285728"/>
            <a:ext cx="6858048" cy="11430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" name="Picture 4" descr="http://www.esc.lviv.ua/wp-content/uploads/2013/03/internet-i-dit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643050"/>
            <a:ext cx="4786346" cy="358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 l="22705" t="22461" r="15038" b="11132"/>
          <a:stretch>
            <a:fillRect/>
          </a:stretch>
        </p:blipFill>
        <p:spPr bwMode="auto">
          <a:xfrm>
            <a:off x="428596" y="2643182"/>
            <a:ext cx="4429124" cy="354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>
              <a:buFont typeface="Wingdings" pitchFamily="2" charset="2"/>
              <a:buChar char="ü"/>
            </a:pPr>
            <a:r>
              <a:rPr lang="uk-UA" sz="3200" b="1" dirty="0" smtClean="0">
                <a:solidFill>
                  <a:schemeClr val="tx2"/>
                </a:solidFill>
              </a:rPr>
              <a:t>  Сімейна он-лайн безпека.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00174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>
              <a:buFont typeface="Wingdings" pitchFamily="2" charset="2"/>
              <a:buChar char="ü"/>
            </a:pPr>
            <a:r>
              <a:rPr lang="uk-UA" sz="3200" b="1" dirty="0" smtClean="0">
                <a:solidFill>
                  <a:schemeClr val="tx2"/>
                </a:solidFill>
              </a:rPr>
              <a:t>  </a:t>
            </a:r>
            <a:r>
              <a:rPr lang="ru-RU" sz="3200" b="1" dirty="0" err="1" smtClean="0">
                <a:solidFill>
                  <a:schemeClr val="tx2"/>
                </a:solidFill>
              </a:rPr>
              <a:t>Навчіть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дітей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поводити</a:t>
            </a:r>
            <a:r>
              <a:rPr lang="ru-RU" sz="3200" b="1" dirty="0" smtClean="0">
                <a:solidFill>
                  <a:schemeClr val="tx2"/>
                </a:solidFill>
              </a:rPr>
              <a:t> себе в </a:t>
            </a:r>
            <a:r>
              <a:rPr lang="ru-RU" sz="3200" b="1" dirty="0" err="1" smtClean="0">
                <a:solidFill>
                  <a:schemeClr val="tx2"/>
                </a:solidFill>
              </a:rPr>
              <a:t>онлайні</a:t>
            </a:r>
            <a:r>
              <a:rPr lang="ru-RU" sz="3200" b="1" dirty="0" smtClean="0">
                <a:solidFill>
                  <a:schemeClr val="tx2"/>
                </a:solidFill>
              </a:rPr>
              <a:t> як у реальному </a:t>
            </a:r>
            <a:r>
              <a:rPr lang="ru-RU" sz="3200" b="1" dirty="0" err="1" smtClean="0">
                <a:solidFill>
                  <a:schemeClr val="tx2"/>
                </a:solidFill>
              </a:rPr>
              <a:t>житті</a:t>
            </a:r>
            <a:r>
              <a:rPr lang="ru-RU" sz="3200" b="1" dirty="0" smtClean="0">
                <a:solidFill>
                  <a:schemeClr val="tx2"/>
                </a:solidFill>
              </a:rPr>
              <a:t>.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928934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Віртуальний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співрозмовник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може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видавати</a:t>
            </a:r>
            <a:r>
              <a:rPr lang="ru-RU" sz="3200" b="1" dirty="0" smtClean="0">
                <a:solidFill>
                  <a:schemeClr val="tx2"/>
                </a:solidFill>
              </a:rPr>
              <a:t> себе за </a:t>
            </a:r>
            <a:r>
              <a:rPr lang="ru-RU" sz="3200" b="1" dirty="0" err="1" smtClean="0">
                <a:solidFill>
                  <a:schemeClr val="tx2"/>
                </a:solidFill>
              </a:rPr>
              <a:t>іншого</a:t>
            </a:r>
            <a:r>
              <a:rPr lang="ru-RU" sz="3200" b="1" dirty="0" smtClean="0">
                <a:solidFill>
                  <a:schemeClr val="tx2"/>
                </a:solidFill>
              </a:rPr>
              <a:t>.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214818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>
              <a:buFont typeface="Wingdings" pitchFamily="2" charset="2"/>
              <a:buChar char="ü"/>
            </a:pPr>
            <a:r>
              <a:rPr lang="uk-UA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Віртуальний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світ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іноді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коштує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реальних</a:t>
            </a:r>
            <a:r>
              <a:rPr lang="ru-RU" sz="3200" b="1" dirty="0" smtClean="0">
                <a:solidFill>
                  <a:schemeClr val="tx2"/>
                </a:solidFill>
              </a:rPr>
              <a:t> грошей.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500702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>
              <a:buFont typeface="Wingdings" pitchFamily="2" charset="2"/>
              <a:buChar char="ü"/>
            </a:pPr>
            <a:r>
              <a:rPr lang="uk-UA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Питати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поради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можна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і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потрібно</a:t>
            </a:r>
            <a:r>
              <a:rPr lang="ru-RU" sz="3200" b="1" dirty="0" smtClean="0">
                <a:solidFill>
                  <a:schemeClr val="tx2"/>
                </a:solidFill>
              </a:rPr>
              <a:t>.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285992"/>
            <a:ext cx="8929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Слідкуйте</a:t>
            </a:r>
            <a:r>
              <a:rPr lang="ru-RU" sz="3200" b="1" dirty="0" smtClean="0">
                <a:solidFill>
                  <a:srgbClr val="002060"/>
                </a:solidFill>
              </a:rPr>
              <a:t> за </a:t>
            </a:r>
            <a:r>
              <a:rPr lang="ru-RU" sz="3200" b="1" dirty="0" err="1" smtClean="0">
                <a:solidFill>
                  <a:srgbClr val="002060"/>
                </a:solidFill>
              </a:rPr>
              <a:t>тим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щоб</a:t>
            </a:r>
            <a:r>
              <a:rPr lang="ru-RU" sz="3200" b="1" dirty="0" smtClean="0">
                <a:solidFill>
                  <a:srgbClr val="002060"/>
                </a:solidFill>
              </a:rPr>
              <a:t> на </a:t>
            </a:r>
            <a:r>
              <a:rPr lang="ru-RU" sz="3200" b="1" dirty="0" err="1" smtClean="0">
                <a:solidFill>
                  <a:srgbClr val="002060"/>
                </a:solidFill>
              </a:rPr>
              <a:t>загальному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комп’ютері</a:t>
            </a:r>
            <a:r>
              <a:rPr lang="ru-RU" sz="3200" b="1" dirty="0" smtClean="0">
                <a:solidFill>
                  <a:srgbClr val="002060"/>
                </a:solidFill>
              </a:rPr>
              <a:t> не </a:t>
            </a:r>
            <a:r>
              <a:rPr lang="ru-RU" sz="3200" b="1" dirty="0" err="1" smtClean="0">
                <a:solidFill>
                  <a:srgbClr val="002060"/>
                </a:solidFill>
              </a:rPr>
              <a:t>було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інформації,яка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є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небажаною</a:t>
            </a:r>
            <a:r>
              <a:rPr lang="ru-RU" sz="3200" b="1" dirty="0" smtClean="0">
                <a:solidFill>
                  <a:srgbClr val="002060"/>
                </a:solidFill>
              </a:rPr>
              <a:t> для </a:t>
            </a:r>
            <a:r>
              <a:rPr lang="ru-RU" sz="3200" b="1" dirty="0" err="1" smtClean="0">
                <a:solidFill>
                  <a:srgbClr val="002060"/>
                </a:solidFill>
              </a:rPr>
              <a:t>вашої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дитини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uk-UA" sz="3200" b="1" dirty="0" smtClean="0"/>
              <a:t> 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500570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 Систематично </a:t>
            </a:r>
            <a:r>
              <a:rPr lang="ru-RU" sz="3200" b="1" dirty="0" err="1" smtClean="0">
                <a:solidFill>
                  <a:srgbClr val="002060"/>
                </a:solidFill>
              </a:rPr>
              <a:t>переглядайте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єлектронну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скриньку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uk-UA" sz="3200" b="1" dirty="0" smtClean="0">
                <a:solidFill>
                  <a:srgbClr val="002060"/>
                </a:solidFill>
              </a:rPr>
              <a:t> 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85728"/>
            <a:ext cx="764386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ТЕ</a:t>
            </a:r>
            <a:r>
              <a:rPr lang="uk-UA" sz="2800" b="1" dirty="0" smtClean="0">
                <a:solidFill>
                  <a:srgbClr val="00B0F0"/>
                </a:solidFill>
              </a:rPr>
              <a:t>ХНІЧНІ ЗАСОБИ ЗАХИСТУ</a:t>
            </a:r>
          </a:p>
          <a:p>
            <a:pPr algn="ctr"/>
            <a:r>
              <a:rPr lang="uk-UA" sz="2800" b="1" dirty="0" smtClean="0">
                <a:solidFill>
                  <a:srgbClr val="00B0F0"/>
                </a:solidFill>
              </a:rPr>
              <a:t>ЯК УБЕЗПЕЧИТИ СВОЮ ДИТИНУ В ІНТЕРНЕТІ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налаштуйте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запаролений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вхід</a:t>
            </a:r>
            <a:r>
              <a:rPr lang="ru-RU" sz="3200" b="1" dirty="0" smtClean="0">
                <a:solidFill>
                  <a:srgbClr val="002060"/>
                </a:solidFill>
              </a:rPr>
              <a:t> до </a:t>
            </a:r>
            <a:r>
              <a:rPr lang="ru-RU" sz="3200" b="1" dirty="0" err="1" smtClean="0">
                <a:solidFill>
                  <a:srgbClr val="002060"/>
                </a:solidFill>
              </a:rPr>
              <a:t>комп’ютера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928802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очищуйте</a:t>
            </a:r>
            <a:r>
              <a:rPr lang="ru-RU" sz="3200" b="1" dirty="0" smtClean="0">
                <a:solidFill>
                  <a:srgbClr val="002060"/>
                </a:solidFill>
              </a:rPr>
              <a:t> журнал </a:t>
            </a:r>
            <a:r>
              <a:rPr lang="ru-RU" sz="3200" b="1" dirty="0" err="1" smtClean="0">
                <a:solidFill>
                  <a:srgbClr val="002060"/>
                </a:solidFill>
              </a:rPr>
              <a:t>подій</a:t>
            </a:r>
            <a:r>
              <a:rPr lang="ru-RU" sz="3200" b="1" dirty="0" smtClean="0">
                <a:solidFill>
                  <a:srgbClr val="002060"/>
                </a:solidFill>
              </a:rPr>
              <a:t> браузера </a:t>
            </a:r>
            <a:r>
              <a:rPr lang="ru-RU" sz="3200" b="1" dirty="0" err="1" smtClean="0">
                <a:solidFill>
                  <a:srgbClr val="002060"/>
                </a:solidFill>
              </a:rPr>
              <a:t>від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слідів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перебування</a:t>
            </a:r>
            <a:r>
              <a:rPr lang="ru-RU" sz="3200" b="1" dirty="0" smtClean="0">
                <a:solidFill>
                  <a:srgbClr val="002060"/>
                </a:solidFill>
              </a:rPr>
              <a:t> на сайтах </a:t>
            </a:r>
            <a:r>
              <a:rPr lang="ru-RU" sz="3200" b="1" dirty="0" err="1" smtClean="0">
                <a:solidFill>
                  <a:srgbClr val="002060"/>
                </a:solidFill>
              </a:rPr>
              <a:t>небажаного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змісту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500438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Батьківський</a:t>
            </a:r>
            <a:r>
              <a:rPr lang="ru-RU" sz="3200" b="1" dirty="0" smtClean="0">
                <a:solidFill>
                  <a:srgbClr val="002060"/>
                </a:solidFill>
              </a:rPr>
              <a:t> контроль для ПК</a:t>
            </a:r>
            <a:endParaRPr lang="ru-RU" sz="3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227" t="36133" r="33203" b="23828"/>
          <a:stretch>
            <a:fillRect/>
          </a:stretch>
        </p:blipFill>
        <p:spPr bwMode="auto">
          <a:xfrm>
            <a:off x="5000628" y="4286256"/>
            <a:ext cx="339243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812" t="31250" r="28516" b="23828"/>
          <a:stretch>
            <a:fillRect/>
          </a:stretch>
        </p:blipFill>
        <p:spPr bwMode="auto">
          <a:xfrm>
            <a:off x="571472" y="785794"/>
            <a:ext cx="799484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10547" t="11719" r="10937" b="3320"/>
          <a:stretch>
            <a:fillRect/>
          </a:stretch>
        </p:blipFill>
        <p:spPr bwMode="auto">
          <a:xfrm>
            <a:off x="142844" y="500042"/>
            <a:ext cx="880247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3864" t="36133" r="29101" b="57027"/>
          <a:stretch>
            <a:fillRect/>
          </a:stretch>
        </p:blipFill>
        <p:spPr bwMode="auto">
          <a:xfrm>
            <a:off x="785786" y="214290"/>
            <a:ext cx="7858180" cy="928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1357298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Спілкуються</a:t>
            </a:r>
            <a:r>
              <a:rPr lang="uk-UA" sz="3200" dirty="0" smtClean="0"/>
              <a:t> </a:t>
            </a:r>
            <a:r>
              <a:rPr lang="uk-UA" sz="3200" dirty="0" smtClean="0">
                <a:solidFill>
                  <a:srgbClr val="C00000"/>
                </a:solidFill>
              </a:rPr>
              <a:t>– </a:t>
            </a:r>
            <a:r>
              <a:rPr lang="uk-UA" sz="3200" dirty="0" smtClean="0"/>
              <a:t>знайомляться і шукають нових друзів у </a:t>
            </a:r>
            <a:r>
              <a:rPr lang="uk-UA" sz="3200" dirty="0" err="1" smtClean="0"/>
              <a:t>соцмережах</a:t>
            </a:r>
            <a:r>
              <a:rPr lang="uk-UA" sz="3200" dirty="0" smtClean="0"/>
              <a:t>, чатах, беруть участь у дискусіях і віртуальних форумах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071810"/>
            <a:ext cx="8358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Навчаються і розвиваються - </a:t>
            </a:r>
            <a:r>
              <a:rPr lang="uk-UA" sz="3200" dirty="0" smtClean="0"/>
              <a:t>продивляються контрольні, реферати, читають новини, підвищують рівень знань, технічної і </a:t>
            </a:r>
            <a:r>
              <a:rPr lang="uk-UA" sz="3200" dirty="0" err="1" smtClean="0"/>
              <a:t>медійної</a:t>
            </a:r>
            <a:r>
              <a:rPr lang="uk-UA" sz="3200" dirty="0" smtClean="0"/>
              <a:t> освіченості.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5286388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Розважаються – </a:t>
            </a:r>
            <a:r>
              <a:rPr lang="uk-UA" sz="3200" dirty="0" smtClean="0"/>
              <a:t>грають, слухають музику, дивляться фільми і відеоролики.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 t="7623" b="50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357166"/>
            <a:ext cx="771530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F0"/>
                </a:solidFill>
              </a:rPr>
              <a:t>ЧИМ ПРИВАБЛЮЄ ІНТЕРНЕТ ДІТЕЙ І ПІДЛІТКІВ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000240"/>
            <a:ext cx="80724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buFont typeface="Wingdings" pitchFamily="2" charset="2"/>
              <a:buChar char="ü"/>
            </a:pPr>
            <a:r>
              <a:rPr lang="uk-UA" sz="3200" dirty="0" smtClean="0"/>
              <a:t> </a:t>
            </a:r>
            <a:r>
              <a:rPr lang="uk-UA" sz="32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Утамування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інформаційного голоду.</a:t>
            </a:r>
          </a:p>
          <a:p>
            <a:pPr marL="449263" indent="-449263">
              <a:buFont typeface="Wingdings" pitchFamily="2" charset="2"/>
              <a:buChar char="ü"/>
            </a:pPr>
            <a:endParaRPr lang="uk-UA" sz="3200" b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449263" indent="-449263">
              <a:buFont typeface="Wingdings" pitchFamily="2" charset="2"/>
              <a:buChar char="ü"/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Пошук нових форм самовираження.</a:t>
            </a:r>
          </a:p>
          <a:p>
            <a:pPr marL="449263" indent="-449263">
              <a:buFont typeface="Wingdings" pitchFamily="2" charset="2"/>
              <a:buChar char="ü"/>
            </a:pPr>
            <a:endParaRPr lang="uk-UA" sz="3200" b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449263" indent="-449263">
              <a:buFont typeface="Wingdings" pitchFamily="2" charset="2"/>
              <a:buChar char="ü"/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Анонімність і віртуальна свобода</a:t>
            </a:r>
          </a:p>
          <a:p>
            <a:pPr marL="449263" indent="-449263">
              <a:buFont typeface="Wingdings" pitchFamily="2" charset="2"/>
              <a:buChar char="ü"/>
            </a:pPr>
            <a:endParaRPr lang="uk-UA" sz="3200" b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449263" indent="-449263">
              <a:buFont typeface="Wingdings" pitchFamily="2" charset="2"/>
              <a:buChar char="ü"/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Відчуття спільності та приналежності до групи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5924587" cy="440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65381" t="39258" r="8984" b="13867"/>
          <a:stretch>
            <a:fillRect/>
          </a:stretch>
        </p:blipFill>
        <p:spPr bwMode="auto">
          <a:xfrm>
            <a:off x="5214942" y="214290"/>
            <a:ext cx="3500462" cy="470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285728"/>
            <a:ext cx="850109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MyriadPro-BoldCond"/>
              </a:rPr>
              <a:t>ДО ПЕРЕЛІКУ ІНТЕРНЕТ ЗАГРОЗ ВІДНОСЯТЬСЯ: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000100" y="1500174"/>
            <a:ext cx="72866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MyriadPro-Bold" charset="-52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MyriadPro-Bold" charset="-52"/>
              </a:rPr>
              <a:t>Комп’ютерна залежність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nstantia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57224" y="2500306"/>
            <a:ext cx="75009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6575" indent="-536575">
              <a:buFont typeface="Wingdings" pitchFamily="2" charset="2"/>
              <a:buChar char="ü"/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Розходження між реальним «Я» і своїм </a:t>
            </a:r>
            <a:r>
              <a:rPr lang="uk-UA" sz="32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Інтернет-образом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857224" y="4143380"/>
            <a:ext cx="721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MyriadPro-Regular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MyriadPro-Regular"/>
              </a:rPr>
              <a:t>Доступ до небажаного контенту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nstantia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00100" y="5214950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>
              <a:buFont typeface="Wingdings" pitchFamily="2" charset="2"/>
              <a:buChar char="ü"/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Розкриття конфіденційної інформації  у Мережі 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" grpId="0"/>
      <p:bldP spid="430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71472" y="285728"/>
            <a:ext cx="7858180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MyriadPro-BoldCond"/>
              </a:rPr>
              <a:t>ХТО ПОВИНЕН НАВЧАТИ ДІТЕ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MyriadPro-BoldCond"/>
              </a:rPr>
              <a:t>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MyriadPro-BoldCond"/>
              </a:rPr>
              <a:t>, ЯК ВИКОРИСТОВУВАТИ ІНТЕРНЕТ ПРАВИЛЬНО І БЕЗПЕЧНО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0469" t="61572" r="31445" b="9179"/>
          <a:stretch>
            <a:fillRect/>
          </a:stretch>
        </p:blipFill>
        <p:spPr bwMode="auto">
          <a:xfrm>
            <a:off x="642910" y="2786058"/>
            <a:ext cx="8061911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596" y="357166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/>
            <a:r>
              <a:rPr lang="uk-UA" sz="3200" b="1" dirty="0" smtClean="0">
                <a:solidFill>
                  <a:srgbClr val="C00000"/>
                </a:solidFill>
                <a:latin typeface="Constantia" pitchFamily="18" charset="0"/>
              </a:rPr>
              <a:t>87%</a:t>
            </a:r>
            <a:r>
              <a:rPr lang="uk-UA" sz="3200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батьків вважають, що саме вони  повинні  навчати дітей правилам безпеки користування Інтернетом.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571876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/>
            <a:r>
              <a:rPr lang="uk-UA" sz="3200" b="1" dirty="0" smtClean="0">
                <a:solidFill>
                  <a:srgbClr val="C00000"/>
                </a:solidFill>
                <a:latin typeface="Constantia" pitchFamily="18" charset="0"/>
              </a:rPr>
              <a:t>18% 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дорослих перевіряють, які сайти відвідує дитина.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214554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/>
            <a:r>
              <a:rPr lang="uk-UA" sz="3200" b="1" dirty="0" smtClean="0">
                <a:solidFill>
                  <a:srgbClr val="C00000"/>
                </a:solidFill>
                <a:latin typeface="Constantia" pitchFamily="18" charset="0"/>
              </a:rPr>
              <a:t>32% 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вважають, що головна шкода Інтернету -  це зниження зору.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507207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/>
            <a:r>
              <a:rPr lang="uk-UA" sz="3200" b="1" dirty="0" smtClean="0">
                <a:solidFill>
                  <a:srgbClr val="C00000"/>
                </a:solidFill>
                <a:latin typeface="Constantia" pitchFamily="18" charset="0"/>
              </a:rPr>
              <a:t>11% 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знають про он-лайн загрози.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www.nmc-volyn.gov.ua/files/image/%D0%BF%D0%B0%D0%BC%D1%8F%D1%82%D0%BA%D0%B8%20%D0%BD%D0%B0%D1%81%D0%B5%D0%BB%D0%B5%D0%BD%D0%BD%D1%8E/19.06.12/in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290"/>
            <a:ext cx="4762500" cy="316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http://school52.ks.ua/files/Image/fokina/%D0%A1%D0%BB%D0%B0%D0%B9%D0%B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3857652" cy="3447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2" name="Picture 2" descr="http://buket.ck.ua/uploads/pub_pics/mom/september/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71810"/>
            <a:ext cx="342902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www.credo-ua.org/wp-content/uploads/2012/02/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071810"/>
            <a:ext cx="2714644" cy="3619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665</Words>
  <Application>Microsoft Office PowerPoint</Application>
  <PresentationFormat>Екран (4:3)</PresentationFormat>
  <Paragraphs>108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61</cp:revision>
  <dcterms:created xsi:type="dcterms:W3CDTF">2014-01-17T13:08:37Z</dcterms:created>
  <dcterms:modified xsi:type="dcterms:W3CDTF">2014-01-23T14:14:50Z</dcterms:modified>
</cp:coreProperties>
</file>